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8593BF-6EAB-4792-9CC2-539E2A0A3220}"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DB741-E7C9-4929-9D36-895EA65E52A2}" type="slidenum">
              <a:rPr lang="en-US" smtClean="0"/>
              <a:t>‹#›</a:t>
            </a:fld>
            <a:endParaRPr lang="en-US"/>
          </a:p>
        </p:txBody>
      </p:sp>
    </p:spTree>
    <p:extLst>
      <p:ext uri="{BB962C8B-B14F-4D97-AF65-F5344CB8AC3E}">
        <p14:creationId xmlns:p14="http://schemas.microsoft.com/office/powerpoint/2010/main" val="1239470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8593BF-6EAB-4792-9CC2-539E2A0A3220}"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DB741-E7C9-4929-9D36-895EA65E52A2}" type="slidenum">
              <a:rPr lang="en-US" smtClean="0"/>
              <a:t>‹#›</a:t>
            </a:fld>
            <a:endParaRPr lang="en-US"/>
          </a:p>
        </p:txBody>
      </p:sp>
    </p:spTree>
    <p:extLst>
      <p:ext uri="{BB962C8B-B14F-4D97-AF65-F5344CB8AC3E}">
        <p14:creationId xmlns:p14="http://schemas.microsoft.com/office/powerpoint/2010/main" val="3786544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8593BF-6EAB-4792-9CC2-539E2A0A3220}"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DB741-E7C9-4929-9D36-895EA65E52A2}" type="slidenum">
              <a:rPr lang="en-US" smtClean="0"/>
              <a:t>‹#›</a:t>
            </a:fld>
            <a:endParaRPr lang="en-US"/>
          </a:p>
        </p:txBody>
      </p:sp>
    </p:spTree>
    <p:extLst>
      <p:ext uri="{BB962C8B-B14F-4D97-AF65-F5344CB8AC3E}">
        <p14:creationId xmlns:p14="http://schemas.microsoft.com/office/powerpoint/2010/main" val="4053592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8593BF-6EAB-4792-9CC2-539E2A0A3220}"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DB741-E7C9-4929-9D36-895EA65E52A2}" type="slidenum">
              <a:rPr lang="en-US" smtClean="0"/>
              <a:t>‹#›</a:t>
            </a:fld>
            <a:endParaRPr lang="en-US"/>
          </a:p>
        </p:txBody>
      </p:sp>
    </p:spTree>
    <p:extLst>
      <p:ext uri="{BB962C8B-B14F-4D97-AF65-F5344CB8AC3E}">
        <p14:creationId xmlns:p14="http://schemas.microsoft.com/office/powerpoint/2010/main" val="829907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8593BF-6EAB-4792-9CC2-539E2A0A3220}"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DB741-E7C9-4929-9D36-895EA65E52A2}" type="slidenum">
              <a:rPr lang="en-US" smtClean="0"/>
              <a:t>‹#›</a:t>
            </a:fld>
            <a:endParaRPr lang="en-US"/>
          </a:p>
        </p:txBody>
      </p:sp>
    </p:spTree>
    <p:extLst>
      <p:ext uri="{BB962C8B-B14F-4D97-AF65-F5344CB8AC3E}">
        <p14:creationId xmlns:p14="http://schemas.microsoft.com/office/powerpoint/2010/main" val="3615971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8593BF-6EAB-4792-9CC2-539E2A0A3220}"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7DB741-E7C9-4929-9D36-895EA65E52A2}" type="slidenum">
              <a:rPr lang="en-US" smtClean="0"/>
              <a:t>‹#›</a:t>
            </a:fld>
            <a:endParaRPr lang="en-US"/>
          </a:p>
        </p:txBody>
      </p:sp>
    </p:spTree>
    <p:extLst>
      <p:ext uri="{BB962C8B-B14F-4D97-AF65-F5344CB8AC3E}">
        <p14:creationId xmlns:p14="http://schemas.microsoft.com/office/powerpoint/2010/main" val="207209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8593BF-6EAB-4792-9CC2-539E2A0A3220}" type="datetimeFigureOut">
              <a:rPr lang="en-US" smtClean="0"/>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7DB741-E7C9-4929-9D36-895EA65E52A2}" type="slidenum">
              <a:rPr lang="en-US" smtClean="0"/>
              <a:t>‹#›</a:t>
            </a:fld>
            <a:endParaRPr lang="en-US"/>
          </a:p>
        </p:txBody>
      </p:sp>
    </p:spTree>
    <p:extLst>
      <p:ext uri="{BB962C8B-B14F-4D97-AF65-F5344CB8AC3E}">
        <p14:creationId xmlns:p14="http://schemas.microsoft.com/office/powerpoint/2010/main" val="493759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8593BF-6EAB-4792-9CC2-539E2A0A3220}" type="datetimeFigureOut">
              <a:rPr lang="en-US" smtClean="0"/>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7DB741-E7C9-4929-9D36-895EA65E52A2}" type="slidenum">
              <a:rPr lang="en-US" smtClean="0"/>
              <a:t>‹#›</a:t>
            </a:fld>
            <a:endParaRPr lang="en-US"/>
          </a:p>
        </p:txBody>
      </p:sp>
    </p:spTree>
    <p:extLst>
      <p:ext uri="{BB962C8B-B14F-4D97-AF65-F5344CB8AC3E}">
        <p14:creationId xmlns:p14="http://schemas.microsoft.com/office/powerpoint/2010/main" val="431885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8593BF-6EAB-4792-9CC2-539E2A0A3220}" type="datetimeFigureOut">
              <a:rPr lang="en-US" smtClean="0"/>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7DB741-E7C9-4929-9D36-895EA65E52A2}" type="slidenum">
              <a:rPr lang="en-US" smtClean="0"/>
              <a:t>‹#›</a:t>
            </a:fld>
            <a:endParaRPr lang="en-US"/>
          </a:p>
        </p:txBody>
      </p:sp>
    </p:spTree>
    <p:extLst>
      <p:ext uri="{BB962C8B-B14F-4D97-AF65-F5344CB8AC3E}">
        <p14:creationId xmlns:p14="http://schemas.microsoft.com/office/powerpoint/2010/main" val="4047591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8593BF-6EAB-4792-9CC2-539E2A0A3220}"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7DB741-E7C9-4929-9D36-895EA65E52A2}" type="slidenum">
              <a:rPr lang="en-US" smtClean="0"/>
              <a:t>‹#›</a:t>
            </a:fld>
            <a:endParaRPr lang="en-US"/>
          </a:p>
        </p:txBody>
      </p:sp>
    </p:spTree>
    <p:extLst>
      <p:ext uri="{BB962C8B-B14F-4D97-AF65-F5344CB8AC3E}">
        <p14:creationId xmlns:p14="http://schemas.microsoft.com/office/powerpoint/2010/main" val="1312656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8593BF-6EAB-4792-9CC2-539E2A0A3220}"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7DB741-E7C9-4929-9D36-895EA65E52A2}" type="slidenum">
              <a:rPr lang="en-US" smtClean="0"/>
              <a:t>‹#›</a:t>
            </a:fld>
            <a:endParaRPr lang="en-US"/>
          </a:p>
        </p:txBody>
      </p:sp>
    </p:spTree>
    <p:extLst>
      <p:ext uri="{BB962C8B-B14F-4D97-AF65-F5344CB8AC3E}">
        <p14:creationId xmlns:p14="http://schemas.microsoft.com/office/powerpoint/2010/main" val="2181365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8593BF-6EAB-4792-9CC2-539E2A0A3220}" type="datetimeFigureOut">
              <a:rPr lang="en-US" smtClean="0"/>
              <a:t>5/18/2020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DB741-E7C9-4929-9D36-895EA65E52A2}" type="slidenum">
              <a:rPr lang="en-US" smtClean="0"/>
              <a:t>‹#›</a:t>
            </a:fld>
            <a:endParaRPr lang="en-US"/>
          </a:p>
        </p:txBody>
      </p:sp>
    </p:spTree>
    <p:extLst>
      <p:ext uri="{BB962C8B-B14F-4D97-AF65-F5344CB8AC3E}">
        <p14:creationId xmlns:p14="http://schemas.microsoft.com/office/powerpoint/2010/main" val="229361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7017" y="720436"/>
            <a:ext cx="9365673" cy="3325091"/>
          </a:xfrm>
        </p:spPr>
        <p:txBody>
          <a:bodyPr>
            <a:noAutofit/>
          </a:bodyPr>
          <a:lstStyle/>
          <a:p>
            <a:r>
              <a:rPr lang="en-US" sz="4000" dirty="0"/>
              <a:t/>
            </a:r>
            <a:br>
              <a:rPr lang="en-US" sz="4000" dirty="0"/>
            </a:br>
            <a:r>
              <a:rPr lang="en-US" sz="4000" b="1" dirty="0"/>
              <a:t>History of Persian Language &amp; Development of Persian Poetry</a:t>
            </a:r>
            <a:br>
              <a:rPr lang="en-US" sz="4000" b="1" dirty="0"/>
            </a:br>
            <a:r>
              <a:rPr lang="en-US" sz="4000" b="1" dirty="0"/>
              <a:t>Semester: 2</a:t>
            </a:r>
            <a:r>
              <a:rPr lang="en-US" sz="4000" b="1" baseline="30000" dirty="0"/>
              <a:t>nd</a:t>
            </a:r>
            <a:r>
              <a:rPr lang="en-US" sz="4000" b="1" dirty="0"/>
              <a:t> M.s</a:t>
            </a:r>
            <a:br>
              <a:rPr lang="en-US" sz="4000" b="1" dirty="0"/>
            </a:br>
            <a:r>
              <a:rPr lang="en-US" sz="4000" b="1" dirty="0"/>
              <a:t>Course Code: Per-509</a:t>
            </a:r>
            <a:br>
              <a:rPr lang="en-US" sz="4000" b="1" dirty="0"/>
            </a:br>
            <a:r>
              <a:rPr lang="en-US" sz="4000" b="1" dirty="0"/>
              <a:t>Credit Hours: 3</a:t>
            </a:r>
            <a:endParaRPr lang="en-US" sz="4000" dirty="0"/>
          </a:p>
        </p:txBody>
      </p:sp>
      <p:sp>
        <p:nvSpPr>
          <p:cNvPr id="3" name="Subtitle 2"/>
          <p:cNvSpPr>
            <a:spLocks noGrp="1"/>
          </p:cNvSpPr>
          <p:nvPr>
            <p:ph type="subTitle" idx="1"/>
          </p:nvPr>
        </p:nvSpPr>
        <p:spPr>
          <a:xfrm>
            <a:off x="1524000" y="3920836"/>
            <a:ext cx="9144000" cy="1336964"/>
          </a:xfrm>
        </p:spPr>
        <p:txBody>
          <a:bodyPr/>
          <a:lstStyle/>
          <a:p>
            <a:endParaRPr lang="en-US" b="1" dirty="0" smtClean="0"/>
          </a:p>
          <a:p>
            <a:r>
              <a:rPr lang="en-US" sz="4000" b="1" dirty="0" smtClean="0"/>
              <a:t>Dr</a:t>
            </a:r>
            <a:r>
              <a:rPr lang="en-US" sz="4000" b="1" dirty="0"/>
              <a:t>. Sara Bukhari</a:t>
            </a:r>
          </a:p>
          <a:p>
            <a:endParaRPr lang="en-US" dirty="0"/>
          </a:p>
        </p:txBody>
      </p:sp>
    </p:spTree>
    <p:extLst>
      <p:ext uri="{BB962C8B-B14F-4D97-AF65-F5344CB8AC3E}">
        <p14:creationId xmlns:p14="http://schemas.microsoft.com/office/powerpoint/2010/main" val="46214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36024" y="1122363"/>
            <a:ext cx="5631976" cy="801971"/>
          </a:xfrm>
        </p:spPr>
        <p:txBody>
          <a:bodyPr>
            <a:normAutofit/>
          </a:bodyPr>
          <a:lstStyle/>
          <a:p>
            <a:r>
              <a:rPr lang="ur-PK" sz="3600" b="1" dirty="0" smtClean="0"/>
              <a:t>اردو اور فارسی شاعر علامہ اقبال</a:t>
            </a:r>
            <a:endParaRPr lang="en-US" sz="3600" b="1" dirty="0"/>
          </a:p>
        </p:txBody>
      </p:sp>
      <p:sp>
        <p:nvSpPr>
          <p:cNvPr id="3" name="Subtitle 2"/>
          <p:cNvSpPr>
            <a:spLocks noGrp="1"/>
          </p:cNvSpPr>
          <p:nvPr>
            <p:ph type="subTitle" idx="1"/>
          </p:nvPr>
        </p:nvSpPr>
        <p:spPr>
          <a:xfrm>
            <a:off x="982639" y="2347415"/>
            <a:ext cx="9894627" cy="2910385"/>
          </a:xfrm>
        </p:spPr>
        <p:txBody>
          <a:bodyPr>
            <a:noAutofit/>
          </a:bodyPr>
          <a:lstStyle/>
          <a:p>
            <a:pPr algn="r" rtl="1"/>
            <a:r>
              <a:rPr lang="ur-PK" dirty="0" smtClean="0">
                <a:cs typeface="+mj-cs"/>
              </a:rPr>
              <a:t>ڈاکٹر سر علامہ محمد اقبال کی زندگی، خیالات، عقائد، نظریات، کامیابیاں، کامیابیاں اور افراد پر یا ان پر بھی اثرات اس طرح کے محدود وقت اور جگہ میں خلاصہ کرنے کے لئے لفظی ناممکن ہے ..سیالکوٹ، پنجاب صوبے میں ایک چھوٹا سا شہر 1877 میں علامہ اقبال کی پیدائش کی جگہ کا اعزاز رکھتا ہے. شیخ نور محمد، علامہ اقبال کے والد، ایک مذہبی اور مذہبی شخص ہیں، مذہبی اور معاصر تعلیم کا بہترین ذریعہ ہے.اقبال تعلیم و تدریس اور ابتدائی طور پر اپنے اوقات کے معروف عالم، سيد میر حسن نے جو اردو، فارسی، عربی، تاریخ، فلسفہ اور اسلامی مطالعات کے بنیادی علم کے ساتھ علامہ اقبال کو پیش کیا تھا، ان کی شاعری کی تنصیب کی تلاش اور فروغ بھی اس کے ابتدا مرحلے میں، جس نے علامہ اقبال کی قیادت کی، اس وقت ہر وقت اردو اور فارسی شاعری کی سب سے بڑی شاعری پیدا کی.انہوں نے اپنے بیچلر اور ماسٹر ڈگری کو مختلف تفسیر کے ساتھ پورا کیا اور اسے مشرقی کالج لاہور میں عربی پڑھائی میں مقرر کیا گیا. یہ وہ تھا جہاں انہوں نے اپنی پہلی اردو اشاعت 1903 ء میں، یعنی علم سائنس یا علم الاسلامیہ (اردو ترجمہ) میں.</a:t>
            </a:r>
            <a:endParaRPr lang="en-US" dirty="0">
              <a:cs typeface="+mj-cs"/>
            </a:endParaRPr>
          </a:p>
        </p:txBody>
      </p:sp>
    </p:spTree>
    <p:extLst>
      <p:ext uri="{BB962C8B-B14F-4D97-AF65-F5344CB8AC3E}">
        <p14:creationId xmlns:p14="http://schemas.microsoft.com/office/powerpoint/2010/main" val="628691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1973" y="2671597"/>
            <a:ext cx="10515600" cy="1325563"/>
          </a:xfrm>
        </p:spPr>
        <p:txBody>
          <a:bodyPr>
            <a:noAutofit/>
          </a:bodyPr>
          <a:lstStyle/>
          <a:p>
            <a:pPr algn="r" rtl="1"/>
            <a:r>
              <a:rPr lang="ur-PK" sz="2400" dirty="0" smtClean="0"/>
              <a:t>لیکن ان کے غیر جانبدار سوالات کے بارے میں جلد ہی انہیں یورپ کی قیادت کی جاتی ہے جہاں ان کی تعلیمی کیریئر نے مختلف معروف اداروں میں بھی مزید تقویت کی ہے، لندن، انگلینڈ میں لنکن کے ان سے بھی ایک بارڈر بننے والا.یہ انگلینڈ میں تھا کہ وہ 1 9 08 میں سیاست میں عملی طور پر ملوث ہو گئے تھے، ان کے برتانوی باب کے تمام آل مسلم مسلم لیگ کے ایگزیکٹو کمیٹی کے رکن کے طور پر منتخب ہوئے.انہوں نے تعلیم اور قانون میں اپنے کیریئر کو جاری رکھنے کے لئے اپنی تعلیمی کامیابیوں کے بعد برصغیر واپس لوٹ لیا.جب تک کہ وہ اپنی شاعری کے ساتھ جاری رہے، فارسی فارسی کے بجائے اس کی بنیادی دلچسپی کی زبان تھی، کیونکہ اس کا خیال تھا کہ فارسی نے ان کے فلسفیانہ خیالات کے لئے اظہار کا زیادہ سے زیادہ مقام دیا.اسرار - خدیہ (1 9 15) فارسی میں ان کی پہلی شاعری تالیف تھی، جس کے بعد رمومز بکیہوڈی (1 917)، پیام الاسلام، زبور آجام، جاویدامہما اور آرمغان ایجازز (1 9 38) . یہ سب فارسی میں تھے لیکن آخری شعر کا ایک چھوٹا سا حصہ بھی اردو شاعری پر مشتمل ہے.ان کی پہلی اردو شاعرانہ تالیف بنگال دیوار (1924) کے نام سے بالعلم جبریل (1935) اور زرق-کالم (1 9 36) کے نام سے مشہور تھے. ایک بلال جبریل میں اردو شعر میں علامہ اقبال کے سب سے اوپر شاعرانہ خود کو دیکھتا ہے.</a:t>
            </a:r>
            <a:endParaRPr lang="en-US" sz="2400" dirty="0"/>
          </a:p>
        </p:txBody>
      </p:sp>
    </p:spTree>
    <p:extLst>
      <p:ext uri="{BB962C8B-B14F-4D97-AF65-F5344CB8AC3E}">
        <p14:creationId xmlns:p14="http://schemas.microsoft.com/office/powerpoint/2010/main" val="578700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3735" y="2521471"/>
            <a:ext cx="10515600" cy="1325563"/>
          </a:xfrm>
        </p:spPr>
        <p:txBody>
          <a:bodyPr>
            <a:noAutofit/>
          </a:bodyPr>
          <a:lstStyle/>
          <a:p>
            <a:pPr algn="r" rtl="1"/>
            <a:r>
              <a:rPr lang="ur-PK" sz="2400" dirty="0" smtClean="0"/>
              <a:t>علامہ اقبال کی اردو اور فارسی شاعری کا مرکزی موضوع خدیہ یا خود مختار ہے. وہ تدریس اور کوشش کرتا ہے کہ وہ خدیوں کی ذات مسلمانوں کو اپنے شاندار ماضی میں بے نقاب کر کے ان کی موجودہ حالت میں بہتر بنانے کے لئے طاقتور اور حوصلہ افزائی کرے، اور اس کے ذریعہ ایک دوسرے کے مستقبل کے قیام کو قائم رکھے. خود کی حقیقت / احساس، ان کی لمبی گمشدہ خدی کا کشتی اور دعوی کا.اقبال کے شاعرانہ کوششوں کے باوجود، فارسی اور اردو دونوں شعروں میں کوئی تعجب نہیں ہے. خاص طور پر اردو شاعری خود احساس اور عالمگیر مسلم اخوان المسلمین کے کچھ نئے حیرت انگیز اور طاقتور طول و عرضوں سے واقف تھے، تمام علامہ علامہ اقبال کی ادبی تحریر کی.فارسی شاعری کے ان کی زیورات فارسی اور عربی کے قواعد و ضوابط کے ساتھ ہے، ان کی اپنی شاعری کی اپنی توجہ ہے جس نے روایتی اردو شعر کے لئے ایک خاص ذائقہ بھی شامل کیا ہے.اقبال نے اردو شعر کے افقوں کو وسیع پیمانے پر اپنی شاعری، نظم، غضوں وغیرہ وغیرہ میں توسیع کی، لہذا اس کی گہرائی اور استحکام کی پیشکش کی.انہوں نے اردو شاعری بھی کڑھائی کی ہے جس سے بچوں کے لئے حیرت انگیز نظمیں بھی پیدا کی جاتی ہیں، اس طرح خود کو عوام کی اصلی شاعر قرار دیتے ہیں.</a:t>
            </a:r>
            <a:endParaRPr lang="en-US" sz="2400" dirty="0"/>
          </a:p>
        </p:txBody>
      </p:sp>
    </p:spTree>
    <p:extLst>
      <p:ext uri="{BB962C8B-B14F-4D97-AF65-F5344CB8AC3E}">
        <p14:creationId xmlns:p14="http://schemas.microsoft.com/office/powerpoint/2010/main" val="3566381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621" y="2043799"/>
            <a:ext cx="10515600" cy="1325563"/>
          </a:xfrm>
        </p:spPr>
        <p:txBody>
          <a:bodyPr>
            <a:noAutofit/>
          </a:bodyPr>
          <a:lstStyle/>
          <a:p>
            <a:pPr algn="r" rtl="1"/>
            <a:r>
              <a:rPr lang="ur-PK" sz="2400" dirty="0" smtClean="0"/>
              <a:t>علامہ اقبال کی اردو اور فارسی زبانوں میں شاعرانہ شراکت، سب سے بڑی قد کا کوئی شک نہیں ہے، لیکن اس کی سب سے بڑی کامیابی کے طور پر کیا خیال کیا جا سکتا ہے، خاص طور پر برصغیر کے مسلمانوں کے لئے خاص طور پر اور مسلمانوں کے لئے عام طور پر مسلمانوں کے لئے تاریخ کا رخ بدل رہا ہے. اقوام متحدہ کے مسلم اکثریت کے علاقوں پر مشتمل ایک خودمختار مسلم ریاست کا خیال ہے. یہ پاکستان کے نام سے ایک نئی مسلم ریاست کی تخلیق کی بنیاد پر کام کرتا تھا جس میں قائد اعظم محمد علی جناح کی قیادت میں اس عظیم تحریک کے سربراہ سر ڈاکٹر علامہ محمد اقبال کی رہنمائی کے لۓ مسلمانوں کی طرف سے شروع کی گئی تھی. برصغیری، صحیح طور پر تحریک تحریک پاکستان یا پاکستان تحریک کے طور پر نامزد کیا، جس نے خطے اور پوری دنیا کے مسلمانوں کو مسلمانوں کے لئے علیحدہ ملک کی تخلیق کے ساتھ تحفہ دیا.</a:t>
            </a:r>
            <a:endParaRPr lang="en-US" sz="2400" dirty="0"/>
          </a:p>
        </p:txBody>
      </p:sp>
    </p:spTree>
    <p:extLst>
      <p:ext uri="{BB962C8B-B14F-4D97-AF65-F5344CB8AC3E}">
        <p14:creationId xmlns:p14="http://schemas.microsoft.com/office/powerpoint/2010/main" val="2076561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2791" y="2262164"/>
            <a:ext cx="10515600" cy="1325563"/>
          </a:xfrm>
        </p:spPr>
        <p:txBody>
          <a:bodyPr>
            <a:noAutofit/>
          </a:bodyPr>
          <a:lstStyle/>
          <a:p>
            <a:pPr algn="r" rtl="1"/>
            <a:r>
              <a:rPr lang="ur-PK" sz="2400" dirty="0" smtClean="0"/>
              <a:t>ڈاکٹر سر علامہ محمد اقبال کی زندگی، خیالات، عقائد، نظریات، کامیابیاں، کامیابیاں اور افراد پر یا ان پر بھی اثرات اس طرح کے محدود وقت اور جگہ میں خلاصہ کرنے کے لئے لفظی ناممکن ہے ..سیالکوٹ، پنجاب صوبے میں ایک چھوٹا سا شہر 1877 میں علامہ اقبال کی پیدائش کی جگہ کا اعزاز رکھتا ہے. شیخ نور محمد، علامہ اقبال کے والد، ایک مذہبی اور مذہبی شخص ہیں، مذہبی اور معاصر تعلیم کا بہترین ذریعہ ہے.اقبال تعلیم و تدریس اور ابتدائی طور پر اپنے اوقات کے معروف عالم، سيد میر حسن نے جو اردو، فارسی، عربی، تاریخ، فلسفہ اور اسلامی مطالعات کے بنیادی علم کے ساتھ علامہ اقبال کو پیش کیا تھا، ان کی شاعری کی تنصیب کی تلاش اور فروغ بھی اس کے ابتدا مرحلے میں، جس نے علامہ اقبال کی قیادت کی، اس وقت ہر وقت اردو اور فارسی شاعری کی سب سے بڑی شاعری پیدا کی.انہوں نے اپنے بیچلر اور ماسٹر ڈگری کو مختلف تفسیر کے ساتھ پورا کیا اور اسے مشرقی کالج لاہور میں عربی پڑھائی میں مقرر کیا گیا. یہ وہ تھا جہاں انہوں نے اپنی پہلی اردو اشاعت 1903 ء میں، یعنی علم سائنس یا علم الاسلامیہ (اردو ترجمہ) میں.</a:t>
            </a:r>
            <a:endParaRPr lang="en-US" sz="2400" dirty="0"/>
          </a:p>
        </p:txBody>
      </p:sp>
    </p:spTree>
    <p:extLst>
      <p:ext uri="{BB962C8B-B14F-4D97-AF65-F5344CB8AC3E}">
        <p14:creationId xmlns:p14="http://schemas.microsoft.com/office/powerpoint/2010/main" val="491484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2791" y="2821722"/>
            <a:ext cx="10515600" cy="1325563"/>
          </a:xfrm>
        </p:spPr>
        <p:txBody>
          <a:bodyPr>
            <a:noAutofit/>
          </a:bodyPr>
          <a:lstStyle/>
          <a:p>
            <a:pPr algn="r" rtl="1"/>
            <a:r>
              <a:rPr lang="ur-PK" sz="2800" dirty="0" smtClean="0"/>
              <a:t>لیکن ان کے غیر جانبدار سوالات کے بارے میں جلد ہی انہیں یورپ کی قیادت کی جاتی ہے جہاں ان کی تعلیمی کیریئر نے مختلف معروف اداروں میں بھی مزید تقویت کی ہے، لندن، انگلینڈ میں لنکن کے ان سے بھی ایک بارڈر بننے والا.یہ انگلینڈ میں تھا کہ وہ 1 9 08 میں سیاست میں عملی طور پر ملوث ہو گئے تھے، ان کے برتانوی باب کے تمام آل مسلم مسلم لیگ کے ایگزیکٹو کمیٹی کے رکن کے طور پر منتخب ہوئے.انہوں نے تعلیم اور قانون میں اپنے کیریئر کو جاری رکھنے کے لئے اپنی تعلیمی کامیابیوں کے بعد برصغیر واپس لوٹ لیا.جب تک کہ وہ اپنی شاعری کے ساتھ جاری رہے، فارسی فارسی کے بجائے اس کی بنیادی دلچسپی کی زبان تھی، کیونکہ اس کا خیال تھا کہ فارسی نے ان کے فلسفیانہ خیالات کے لئے اظہار کا زیادہ سے زیادہ مقام دیا.اسرار - خدیہ (1 9 15) فارسی میں ان کی پہلی شاعری تالیف تھی، جس کے بعد رمومز بکیہوڈی (1 917)، پیام الاسلام، زبور آجام، جاویدامہما اور آرمغان ایجازز (1 9 38) . یہ سب فارسی میں تھے لیکن آخری شعر کا ایک چھوٹا سا حصہ بھی اردو شاعری پر مشتمل ہے.</a:t>
            </a:r>
            <a:endParaRPr lang="en-US" sz="2800" dirty="0"/>
          </a:p>
        </p:txBody>
      </p:sp>
    </p:spTree>
    <p:extLst>
      <p:ext uri="{BB962C8B-B14F-4D97-AF65-F5344CB8AC3E}">
        <p14:creationId xmlns:p14="http://schemas.microsoft.com/office/powerpoint/2010/main" val="33785521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439" y="2617005"/>
            <a:ext cx="10515600" cy="1325563"/>
          </a:xfrm>
        </p:spPr>
        <p:txBody>
          <a:bodyPr>
            <a:noAutofit/>
          </a:bodyPr>
          <a:lstStyle/>
          <a:p>
            <a:pPr algn="r" rtl="1"/>
            <a:r>
              <a:rPr lang="ur-PK" sz="2400" dirty="0" smtClean="0"/>
              <a:t>ان کی پہلی اردو شاعرانہ تالیف بنگال دیوار (1924) کے نام سے بالعلم جبریل (1935) اور زرق-کالم (1 9 36) کے نام سے مشہور تھے. ایک بلال جبریل میں اردو شعر میں علامہ اقبال کے سب سے اوپر شاعرانہ خود کو دیکھتا ہے.علامہ اقبال کی اردو اور فارسی شاعری کا مرکزی موضوع خدیہ یا خود مختار ہے. وہ تدریس اور کوشش کرتا ہے کہ وہ خدیوں کی ذات مسلمانوں کو اپنے شاندار ماضی میں بے نقاب کر کے ان کی موجودہ حالت میں بہتر بنانے کے لئے طاقتور اور حوصلہ افزائی کرے، اور اس کے ذریعہ ایک دوسرے کے مستقبل کے قیام کو قائم رکھے. خود کی حقیقت / احساس، ان کی لمبی گمشدہ خدی کا کشتی اور دعوی کا.اقبال کے شاعرانہ کوششوں کے باوجود، فارسی اور اردو دونوں شعروں میں کوئی تعجب نہیں ہے. خاص طور پر اردو شاعری خود احساس اور عالمگیر مسلم اخوان المسلمین کے کچھ نئے حیرت انگیز اور طاقتور طول و عرضوں سے واقف تھے، تمام علامہ علامہ اقبال کی ادبی تحریر کی.</a:t>
            </a:r>
            <a:endParaRPr lang="en-US" sz="2400" dirty="0"/>
          </a:p>
        </p:txBody>
      </p:sp>
    </p:spTree>
    <p:extLst>
      <p:ext uri="{BB962C8B-B14F-4D97-AF65-F5344CB8AC3E}">
        <p14:creationId xmlns:p14="http://schemas.microsoft.com/office/powerpoint/2010/main" val="1978750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313" y="2685244"/>
            <a:ext cx="10515600" cy="1325563"/>
          </a:xfrm>
        </p:spPr>
        <p:txBody>
          <a:bodyPr>
            <a:noAutofit/>
          </a:bodyPr>
          <a:lstStyle/>
          <a:p>
            <a:pPr algn="r" rtl="1"/>
            <a:r>
              <a:rPr lang="ur-PK" sz="2400" dirty="0" smtClean="0"/>
              <a:t>فارسی شاعری کے ان کی زیورات فارسی اور عربی کے قواعد و ضوابط کے ساتھ ہے، ان کی اپنی شاعری کی اپنی توجہ ہے جس نے روایتی اردو شعر کے لئے ایک خاص ذائقہ بھی شامل کیا ہے.اقبال نے اردو شعر کے افقوں کو وسیع پیمانے پر اپنی شاعری، نظم، غضوں وغیرہ وغیرہ میں توسیع کی، لہذا اس کی گہرائی اور استحکام کی پیشکش کی.انہوں نے اردو شاعری بھی کڑھائی کی ہے جس سے بچوں کے لئے حیرت انگیز نظمیں بھی پیدا کی جاتی ہیں، اس طرح خود کو عوام کی اصلی شاعر قرار دیتے ہیں.علامہ اقبال کی اردو اور فارسی زبانوں میں شاعرانہ شراکت، سب سے بڑی قد کا کوئی شک نہیں ہے، لیکن اس کی سب سے بڑی کامیابی کے طور پر کیا خیال کیا جا سکتا ہے، خاص طور پر برصغیر کے مسلمانوں کے لئے خاص طور پر اور مسلمانوں کے لئے عام طور پر مسلمانوں کے لئے تاریخ کا رخ بدل رہا ہے. اقوام متحدہ کے مسلم اکثریت کے علاقوں پر مشتمل ایک خودمختار مسلم ریاست کا خیال ہے. یہ پاکستان کے نام سے ایک نئی مسلم ریاست کی تخلیق کی بنیاد پر کام کرتا تھا جس میں قائد اعظم محمد علی جناح کی قیادت میں اس عظیم تحریک کے سربراہ سر ڈاکٹر علامہ محمد اقبال کی رہنمائی کے لۓ مسلمانوں کی طرف سے شروع کی گئی تھی. برصغیری، صحیح طور پر تحریک تحریک پاکستان یا پاکستان تحریک کے طور پر نامزد کیا، جس نے خطے اور پوری دنیا کے مسلمانوں کو مسلمانوں کے لئے علیحدہ ملک کی تخلیق کے ساتھ تحفہ دیا.</a:t>
            </a:r>
            <a:br>
              <a:rPr lang="ur-PK" sz="2400" dirty="0" smtClean="0"/>
            </a:br>
            <a:r>
              <a:rPr lang="ur-PK" sz="2400" dirty="0" smtClean="0"/>
              <a:t>جیسا کہ پہلے بیان کیا گیا ہے، سر علامہ محمد اقبال کی کامیابیوں کو سراہا، ان کے اثرات اور اہمیت کے لحاظ سے ممکنہ طور پر کئی دہائییں لگیں.</a:t>
            </a:r>
            <a:endParaRPr lang="en-US" sz="2400" dirty="0"/>
          </a:p>
        </p:txBody>
      </p:sp>
    </p:spTree>
    <p:extLst>
      <p:ext uri="{BB962C8B-B14F-4D97-AF65-F5344CB8AC3E}">
        <p14:creationId xmlns:p14="http://schemas.microsoft.com/office/powerpoint/2010/main" val="2972052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1780</Words>
  <Application>Microsoft Office PowerPoint</Application>
  <PresentationFormat>Custom</PresentationFormat>
  <Paragraphs>12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History of Persian Language &amp; Development of Persian Poetry Semester: 2nd M.s Course Code: Per-509 Credit Hours: 3</vt:lpstr>
      <vt:lpstr>اردو اور فارسی شاعر علامہ اقبال</vt:lpstr>
      <vt:lpstr>لیکن ان کے غیر جانبدار سوالات کے بارے میں جلد ہی انہیں یورپ کی قیادت کی جاتی ہے جہاں ان کی تعلیمی کیریئر نے مختلف معروف اداروں میں بھی مزید تقویت کی ہے، لندن، انگلینڈ میں لنکن کے ان سے بھی ایک بارڈر بننے والا.یہ انگلینڈ میں تھا کہ وہ 1 9 08 میں سیاست میں عملی طور پر ملوث ہو گئے تھے، ان کے برتانوی باب کے تمام آل مسلم مسلم لیگ کے ایگزیکٹو کمیٹی کے رکن کے طور پر منتخب ہوئے.انہوں نے تعلیم اور قانون میں اپنے کیریئر کو جاری رکھنے کے لئے اپنی تعلیمی کامیابیوں کے بعد برصغیر واپس لوٹ لیا.جب تک کہ وہ اپنی شاعری کے ساتھ جاری رہے، فارسی فارسی کے بجائے اس کی بنیادی دلچسپی کی زبان تھی، کیونکہ اس کا خیال تھا کہ فارسی نے ان کے فلسفیانہ خیالات کے لئے اظہار کا زیادہ سے زیادہ مقام دیا.اسرار - خدیہ (1 9 15) فارسی میں ان کی پہلی شاعری تالیف تھی، جس کے بعد رمومز بکیہوڈی (1 917)، پیام الاسلام، زبور آجام، جاویدامہما اور آرمغان ایجازز (1 9 38) . یہ سب فارسی میں تھے لیکن آخری شعر کا ایک چھوٹا سا حصہ بھی اردو شاعری پر مشتمل ہے.ان کی پہلی اردو شاعرانہ تالیف بنگال دیوار (1924) کے نام سے بالعلم جبریل (1935) اور زرق-کالم (1 9 36) کے نام سے مشہور تھے. ایک بلال جبریل میں اردو شعر میں علامہ اقبال کے سب سے اوپر شاعرانہ خود کو دیکھتا ہے.</vt:lpstr>
      <vt:lpstr>علامہ اقبال کی اردو اور فارسی شاعری کا مرکزی موضوع خدیہ یا خود مختار ہے. وہ تدریس اور کوشش کرتا ہے کہ وہ خدیوں کی ذات مسلمانوں کو اپنے شاندار ماضی میں بے نقاب کر کے ان کی موجودہ حالت میں بہتر بنانے کے لئے طاقتور اور حوصلہ افزائی کرے، اور اس کے ذریعہ ایک دوسرے کے مستقبل کے قیام کو قائم رکھے. خود کی حقیقت / احساس، ان کی لمبی گمشدہ خدی کا کشتی اور دعوی کا.اقبال کے شاعرانہ کوششوں کے باوجود، فارسی اور اردو دونوں شعروں میں کوئی تعجب نہیں ہے. خاص طور پر اردو شاعری خود احساس اور عالمگیر مسلم اخوان المسلمین کے کچھ نئے حیرت انگیز اور طاقتور طول و عرضوں سے واقف تھے، تمام علامہ علامہ اقبال کی ادبی تحریر کی.فارسی شاعری کے ان کی زیورات فارسی اور عربی کے قواعد و ضوابط کے ساتھ ہے، ان کی اپنی شاعری کی اپنی توجہ ہے جس نے روایتی اردو شعر کے لئے ایک خاص ذائقہ بھی شامل کیا ہے.اقبال نے اردو شعر کے افقوں کو وسیع پیمانے پر اپنی شاعری، نظم، غضوں وغیرہ وغیرہ میں توسیع کی، لہذا اس کی گہرائی اور استحکام کی پیشکش کی.انہوں نے اردو شاعری بھی کڑھائی کی ہے جس سے بچوں کے لئے حیرت انگیز نظمیں بھی پیدا کی جاتی ہیں، اس طرح خود کو عوام کی اصلی شاعر قرار دیتے ہیں.</vt:lpstr>
      <vt:lpstr>علامہ اقبال کی اردو اور فارسی زبانوں میں شاعرانہ شراکت، سب سے بڑی قد کا کوئی شک نہیں ہے، لیکن اس کی سب سے بڑی کامیابی کے طور پر کیا خیال کیا جا سکتا ہے، خاص طور پر برصغیر کے مسلمانوں کے لئے خاص طور پر اور مسلمانوں کے لئے عام طور پر مسلمانوں کے لئے تاریخ کا رخ بدل رہا ہے. اقوام متحدہ کے مسلم اکثریت کے علاقوں پر مشتمل ایک خودمختار مسلم ریاست کا خیال ہے. یہ پاکستان کے نام سے ایک نئی مسلم ریاست کی تخلیق کی بنیاد پر کام کرتا تھا جس میں قائد اعظم محمد علی جناح کی قیادت میں اس عظیم تحریک کے سربراہ سر ڈاکٹر علامہ محمد اقبال کی رہنمائی کے لۓ مسلمانوں کی طرف سے شروع کی گئی تھی. برصغیری، صحیح طور پر تحریک تحریک پاکستان یا پاکستان تحریک کے طور پر نامزد کیا، جس نے خطے اور پوری دنیا کے مسلمانوں کو مسلمانوں کے لئے علیحدہ ملک کی تخلیق کے ساتھ تحفہ دیا.</vt:lpstr>
      <vt:lpstr>ڈاکٹر سر علامہ محمد اقبال کی زندگی، خیالات، عقائد، نظریات، کامیابیاں، کامیابیاں اور افراد پر یا ان پر بھی اثرات اس طرح کے محدود وقت اور جگہ میں خلاصہ کرنے کے لئے لفظی ناممکن ہے ..سیالکوٹ، پنجاب صوبے میں ایک چھوٹا سا شہر 1877 میں علامہ اقبال کی پیدائش کی جگہ کا اعزاز رکھتا ہے. شیخ نور محمد، علامہ اقبال کے والد، ایک مذہبی اور مذہبی شخص ہیں، مذہبی اور معاصر تعلیم کا بہترین ذریعہ ہے.اقبال تعلیم و تدریس اور ابتدائی طور پر اپنے اوقات کے معروف عالم، سيد میر حسن نے جو اردو، فارسی، عربی، تاریخ، فلسفہ اور اسلامی مطالعات کے بنیادی علم کے ساتھ علامہ اقبال کو پیش کیا تھا، ان کی شاعری کی تنصیب کی تلاش اور فروغ بھی اس کے ابتدا مرحلے میں، جس نے علامہ اقبال کی قیادت کی، اس وقت ہر وقت اردو اور فارسی شاعری کی سب سے بڑی شاعری پیدا کی.انہوں نے اپنے بیچلر اور ماسٹر ڈگری کو مختلف تفسیر کے ساتھ پورا کیا اور اسے مشرقی کالج لاہور میں عربی پڑھائی میں مقرر کیا گیا. یہ وہ تھا جہاں انہوں نے اپنی پہلی اردو اشاعت 1903 ء میں، یعنی علم سائنس یا علم الاسلامیہ (اردو ترجمہ) میں.</vt:lpstr>
      <vt:lpstr>لیکن ان کے غیر جانبدار سوالات کے بارے میں جلد ہی انہیں یورپ کی قیادت کی جاتی ہے جہاں ان کی تعلیمی کیریئر نے مختلف معروف اداروں میں بھی مزید تقویت کی ہے، لندن، انگلینڈ میں لنکن کے ان سے بھی ایک بارڈر بننے والا.یہ انگلینڈ میں تھا کہ وہ 1 9 08 میں سیاست میں عملی طور پر ملوث ہو گئے تھے، ان کے برتانوی باب کے تمام آل مسلم مسلم لیگ کے ایگزیکٹو کمیٹی کے رکن کے طور پر منتخب ہوئے.انہوں نے تعلیم اور قانون میں اپنے کیریئر کو جاری رکھنے کے لئے اپنی تعلیمی کامیابیوں کے بعد برصغیر واپس لوٹ لیا.جب تک کہ وہ اپنی شاعری کے ساتھ جاری رہے، فارسی فارسی کے بجائے اس کی بنیادی دلچسپی کی زبان تھی، کیونکہ اس کا خیال تھا کہ فارسی نے ان کے فلسفیانہ خیالات کے لئے اظہار کا زیادہ سے زیادہ مقام دیا.اسرار - خدیہ (1 9 15) فارسی میں ان کی پہلی شاعری تالیف تھی، جس کے بعد رمومز بکیہوڈی (1 917)، پیام الاسلام، زبور آجام، جاویدامہما اور آرمغان ایجازز (1 9 38) . یہ سب فارسی میں تھے لیکن آخری شعر کا ایک چھوٹا سا حصہ بھی اردو شاعری پر مشتمل ہے.</vt:lpstr>
      <vt:lpstr>ان کی پہلی اردو شاعرانہ تالیف بنگال دیوار (1924) کے نام سے بالعلم جبریل (1935) اور زرق-کالم (1 9 36) کے نام سے مشہور تھے. ایک بلال جبریل میں اردو شعر میں علامہ اقبال کے سب سے اوپر شاعرانہ خود کو دیکھتا ہے.علامہ اقبال کی اردو اور فارسی شاعری کا مرکزی موضوع خدیہ یا خود مختار ہے. وہ تدریس اور کوشش کرتا ہے کہ وہ خدیوں کی ذات مسلمانوں کو اپنے شاندار ماضی میں بے نقاب کر کے ان کی موجودہ حالت میں بہتر بنانے کے لئے طاقتور اور حوصلہ افزائی کرے، اور اس کے ذریعہ ایک دوسرے کے مستقبل کے قیام کو قائم رکھے. خود کی حقیقت / احساس، ان کی لمبی گمشدہ خدی کا کشتی اور دعوی کا.اقبال کے شاعرانہ کوششوں کے باوجود، فارسی اور اردو دونوں شعروں میں کوئی تعجب نہیں ہے. خاص طور پر اردو شاعری خود احساس اور عالمگیر مسلم اخوان المسلمین کے کچھ نئے حیرت انگیز اور طاقتور طول و عرضوں سے واقف تھے، تمام علامہ علامہ اقبال کی ادبی تحریر کی.</vt:lpstr>
      <vt:lpstr>فارسی شاعری کے ان کی زیورات فارسی اور عربی کے قواعد و ضوابط کے ساتھ ہے، ان کی اپنی شاعری کی اپنی توجہ ہے جس نے روایتی اردو شعر کے لئے ایک خاص ذائقہ بھی شامل کیا ہے.اقبال نے اردو شعر کے افقوں کو وسیع پیمانے پر اپنی شاعری، نظم، غضوں وغیرہ وغیرہ میں توسیع کی، لہذا اس کی گہرائی اور استحکام کی پیشکش کی.انہوں نے اردو شاعری بھی کڑھائی کی ہے جس سے بچوں کے لئے حیرت انگیز نظمیں بھی پیدا کی جاتی ہیں، اس طرح خود کو عوام کی اصلی شاعر قرار دیتے ہیں.علامہ اقبال کی اردو اور فارسی زبانوں میں شاعرانہ شراکت، سب سے بڑی قد کا کوئی شک نہیں ہے، لیکن اس کی سب سے بڑی کامیابی کے طور پر کیا خیال کیا جا سکتا ہے، خاص طور پر برصغیر کے مسلمانوں کے لئے خاص طور پر اور مسلمانوں کے لئے عام طور پر مسلمانوں کے لئے تاریخ کا رخ بدل رہا ہے. اقوام متحدہ کے مسلم اکثریت کے علاقوں پر مشتمل ایک خودمختار مسلم ریاست کا خیال ہے. یہ پاکستان کے نام سے ایک نئی مسلم ریاست کی تخلیق کی بنیاد پر کام کرتا تھا جس میں قائد اعظم محمد علی جناح کی قیادت میں اس عظیم تحریک کے سربراہ سر ڈاکٹر علامہ محمد اقبال کی رہنمائی کے لۓ مسلمانوں کی طرف سے شروع کی گئی تھی. برصغیری، صحیح طور پر تحریک تحریک پاکستان یا پاکستان تحریک کے طور پر نامزد کیا، جس نے خطے اور پوری دنیا کے مسلمانوں کو مسلمانوں کے لئے علیحدہ ملک کی تخلیق کے ساتھ تحفہ دیا. جیسا کہ پہلے بیان کیا گیا ہے، سر علامہ محمد اقبال کی کامیابیوں کو سراہا، ان کے اثرات اور اہمیت کے لحاظ سے ممکنہ طور پر کئی دہائییں لگیں.</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imbalance@live.com</cp:lastModifiedBy>
  <cp:revision>11</cp:revision>
  <dcterms:created xsi:type="dcterms:W3CDTF">2020-05-18T15:53:16Z</dcterms:created>
  <dcterms:modified xsi:type="dcterms:W3CDTF">2020-05-18T16:48:35Z</dcterms:modified>
</cp:coreProperties>
</file>